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0" r:id="rId1"/>
  </p:sldMasterIdLst>
  <p:notesMasterIdLst>
    <p:notesMasterId r:id="rId17"/>
  </p:notesMasterIdLst>
  <p:sldIdLst>
    <p:sldId id="277" r:id="rId2"/>
    <p:sldId id="278" r:id="rId3"/>
    <p:sldId id="284" r:id="rId4"/>
    <p:sldId id="285" r:id="rId5"/>
    <p:sldId id="281" r:id="rId6"/>
    <p:sldId id="293" r:id="rId7"/>
    <p:sldId id="290" r:id="rId8"/>
    <p:sldId id="292" r:id="rId9"/>
    <p:sldId id="291" r:id="rId10"/>
    <p:sldId id="286" r:id="rId11"/>
    <p:sldId id="283" r:id="rId12"/>
    <p:sldId id="287" r:id="rId13"/>
    <p:sldId id="288" r:id="rId14"/>
    <p:sldId id="289" r:id="rId15"/>
    <p:sldId id="294" r:id="rId16"/>
  </p:sldIdLst>
  <p:sldSz cx="9144000" cy="6858000" type="screen4x3"/>
  <p:notesSz cx="6881813" cy="97107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34" autoAdjust="0"/>
  </p:normalViewPr>
  <p:slideViewPr>
    <p:cSldViewPr>
      <p:cViewPr varScale="1">
        <p:scale>
          <a:sx n="63" d="100"/>
          <a:sy n="63" d="100"/>
        </p:scale>
        <p:origin x="140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782C-3AD1-4586-9DB5-37AECB4A2110}" type="datetimeFigureOut">
              <a:rPr lang="sk-SK" smtClean="0"/>
              <a:t>3. 11. 2022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8975" y="4673600"/>
            <a:ext cx="550545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1EE1-9DC8-43F1-8B17-3E064603B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01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6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724E73-62DB-47B7-B642-140E4717B429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7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FEFC82-A895-4429-BF03-D92D00039D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4489-60C1-4B78-BE60-03680CF441F3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5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2641-C2A6-4D43-ACE9-879423CF02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E166C-0CA5-4651-AFFF-A91BCF2A3457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AF8D27-A41E-4B0F-A715-8ACAEB20B1F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61FA-1C53-4F91-BCFB-C1A96BE11423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5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1D23-210F-411B-8548-97F405E2A4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051C3B7-DA4D-449C-85D2-ECF7594D105F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17453-396F-4798-8151-7487772172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DFFF-EEE8-43C7-916B-AE90E1AB5D66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6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46E1-1BE9-4B41-A01A-562B544759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AEFB-7EA3-4F92-B874-C9B431F3A856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8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29F0-68D7-4B01-8279-3FA469ACA8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9629-1475-481E-94CA-A06CC19CA77B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C5F1-56BA-4B6B-8A3A-65CE4D644E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0B1D-9A5E-43D4-8FE1-90E01C5F00A9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3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6C57-E564-4803-BD06-680F036C03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0732-E347-4BDB-A529-BDA23CA4E277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6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D82B-C799-48D0-80F0-75D9BE5977E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k-SK"/>
              <a:t>Kliknite sem a upravte štýl predlohy nadpisov.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A84F4-7886-4BE3-9D72-14A7BE711316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FE4AB6-EB10-4625-841A-45D52D94F5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30" name="Zástupný symbol text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29AEB1-AA45-469D-929F-A78E79A0A4CB}" type="datetimeFigureOut">
              <a:rPr lang="sk-SK"/>
              <a:pPr>
                <a:defRPr/>
              </a:pPr>
              <a:t>3. 11. 2022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A8CE7E-DAB3-470C-89E4-5B341BAA41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6" r:id="rId2"/>
    <p:sldLayoutId id="2147484074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5" r:id="rId9"/>
    <p:sldLayoutId id="2147484072" r:id="rId10"/>
    <p:sldLayoutId id="21474840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daciapontis.sk/novinky/obehova-ekonomika-je-uz-dnes-vyhodou-pre-podnikanie-v-buducnosti/" TargetMode="External"/><Relationship Id="rId3" Type="http://schemas.openxmlformats.org/officeDocument/2006/relationships/hyperlink" Target="https://iness.sk/sk/stranka/10908-Zdielana-ekonomika" TargetMode="External"/><Relationship Id="rId7" Type="http://schemas.openxmlformats.org/officeDocument/2006/relationships/hyperlink" Target="http://www.incien.sk/wp-content/uploads/2017/05/CE_Brozura_2017.pdf" TargetMode="External"/><Relationship Id="rId2" Type="http://schemas.openxmlformats.org/officeDocument/2006/relationships/hyperlink" Target="https://www.dobrenoviny.sk/c/161168/petra-csefalvayova-institut-cirkularnej-ekonom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cien.sk/cirkularna-ekonomika/" TargetMode="External"/><Relationship Id="rId5" Type="http://schemas.openxmlformats.org/officeDocument/2006/relationships/hyperlink" Target="https://www.nadaciapontis.sk/wp-content/uploads/2019/01/9.1.1.-OE-SK-web-verzia-01.pdf" TargetMode="External"/><Relationship Id="rId4" Type="http://schemas.openxmlformats.org/officeDocument/2006/relationships/hyperlink" Target="https://globalnevzdelavanie.sk/kratky-kurz-zodpovedneho-spotrebitela/" TargetMode="External"/><Relationship Id="rId9" Type="http://schemas.openxmlformats.org/officeDocument/2006/relationships/hyperlink" Target="https://www.ewia.sk/sluzby/centrum-cirkularnej-ekonomik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aterkaren.sk/o-na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33400"/>
            <a:ext cx="8136904" cy="26795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b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Vzdelávanie </a:t>
            </a:r>
            <a:b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spotrebiteľov </a:t>
            </a:r>
            <a:b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</a:t>
            </a:r>
            <a:r>
              <a:rPr lang="sk-SK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podpore obehovej ekonomiky </a:t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7490" y="5589240"/>
            <a:ext cx="5114778" cy="936104"/>
          </a:xfrm>
        </p:spPr>
        <p:txBody>
          <a:bodyPr/>
          <a:lstStyle/>
          <a:p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Mgr. Božena </a:t>
            </a:r>
            <a:r>
              <a:rPr lang="sk-SK" sz="28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Stašenková</a:t>
            </a:r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, PhD.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699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6C31-E899-49F6-A891-205E98A4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SAMKO&amp;HANZELY INNOVATION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CA7F9E-0656-A628-5908-763AE306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sk-SK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sk-SK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sk-SK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sk-SK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k-SK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Spoločnosť SAMKO&amp;HANZELY INNOVATION prináša na trh inteligentné </a:t>
            </a:r>
            <a:r>
              <a:rPr lang="sk-SK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eko</a:t>
            </a:r>
            <a:r>
              <a:rPr lang="sk-SK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obaly pod registrovanou značkou SHUFLIK. Produkty SHUFLIK sú jedinečné a chránené patentovým dizajnom. Nie je obal ako obal!"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6F3805B-992B-D91F-E346-E043D629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1463675"/>
            <a:ext cx="20447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B462144-7AA6-9653-4139-F1408E11F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846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73CA42A-BB68-5401-FCB6-993BCE201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489450"/>
            <a:ext cx="8763000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EFF52-73E2-F521-10D4-05FC06C6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zdieľaná ekonomika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775152-67F1-B38A-719A-7BBDBF5E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Existuje množstvo platforiem, ktoré predstavujú alternatívy  k vyhadzovaniu použitých vecí, ktoré využívajú iné možnosti, ako prenájom, požičanie alebo výmenu, a tým šetria zdroje a životné prostredie</a:t>
            </a:r>
          </a:p>
          <a:p>
            <a:endParaRPr lang="sk-SK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Spotrebitelia sa stávajú užívateľmi , ktorí si kupujú službu, a nie produkt</a:t>
            </a:r>
          </a:p>
          <a:p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Užívatelia nemajú starosti s nákladmi na kúpu, opravou, eliminujú sa negatívne vplyvy na životné prostredie</a:t>
            </a:r>
          </a:p>
          <a:p>
            <a:endParaRPr lang="sk-S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Cirkulárnym prístupom je spolupráca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viac ako konkurencia, znižovanie nákladov a  závislosti  od surovín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138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C12D4-E5BB-C73B-CB87-4DE59E4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lternatívNe</a:t>
            </a:r>
            <a:r>
              <a:rPr lang="sk-SK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Platformy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D7EF9B-6B52-1F9E-D479-828B3F64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Požičajte vŕtačku cez 1000tools, alebo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Neighborgoods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prenajmite izbu turistom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Airbnb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pozvite cudzincov z vášho mesta na večeru k vám domov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Feastly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prenajmite svoje auto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DriveMyCar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alebo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RelayRides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Prenajmite bicykel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Spinlister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nechajte preplatiť cestu spolucestujúcimi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Blablacar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požičajte svojho psa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BorrowMyDoggy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využite svoj voľný čas a zarobte si prácou u niekoho doma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TaskRabbit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či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Homejoy</a:t>
            </a:r>
            <a:endParaRPr lang="sk-SK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doneste niekomu nákup až domov cez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IstaCart</a:t>
            </a:r>
            <a:endParaRPr lang="sk-SK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alebo sa zahrajte na taxikára cez Uber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28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B095-9C1C-E696-EC5F-806FE12E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Internet + podnikateľské schopnosti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DB0EFD-B95C-6F13-5312-56EFBEF4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web2.0 umožnil aktívne zapájanie do </a:t>
            </a:r>
            <a:r>
              <a:rPr lang="sk-SK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sociánych</a:t>
            </a: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sietí s virtuálnymi komunitami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Nízko nákladový komunikačný kanál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Automatizované on-line platobné systémy </a:t>
            </a:r>
            <a:r>
              <a:rPr lang="sk-S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PayPal</a:t>
            </a: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WePay</a:t>
            </a: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Reputačné</a:t>
            </a: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systémy s obojstrannou spätnou väzbou(</a:t>
            </a:r>
            <a:r>
              <a:rPr lang="sk-S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Airbnb</a:t>
            </a: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Výhodou aj nevýhodou sú rôzne regulačné a byrokratické povinnosti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Zdieľaná ekonomika má množstvo </a:t>
            </a:r>
            <a:r>
              <a:rPr lang="sk-S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spokkojných</a:t>
            </a: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spotrebiteľov, ktorí niekde prespali, odviezli sa, požičali si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Priamy vzťah ponuka-dopyt a obojstranne výhodná výmena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ň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Európska únia zverejnila štatistiku, ktorá hovorí, že ak by odpad vyprodukovaný v EÚ využívali vo výrobe ďalšie firmy, mohli by sme ušetriť 1,4 miliardy eur ročne. Aj na Slovensku už niekoľko spoločností zaviedlo princípy obehovej ekonomiky do praxe.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Napr.: </a:t>
            </a:r>
            <a:r>
              <a:rPr lang="sk-S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Steel Košice, Kaufland, Slovnaft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370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BB948-752F-BC34-183C-C3327055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Informačné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84DE02-CBFB-0B0D-9D97-B4A1ED85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https://www.dobrenoviny.sk/c/161168/petra-csefalvayova-institut-cirkularnej-ekonomiky</a:t>
            </a:r>
            <a:endParaRPr lang="sk-SK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https://iness.sk/sk/stranka/10908-Zdielana-ekonomika</a:t>
            </a:r>
            <a:endParaRPr lang="sk-SK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Krátky kurz zodpovedného spotrebiteľa – Globálne vzdelávanie (globalnevzdelavanie.sk)</a:t>
            </a:r>
            <a:endParaRPr lang="sk-SK" sz="20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9.1.1.-OE-SK-web-verzia-01.pdf (nadaciapontis.sk)</a:t>
            </a:r>
            <a:endParaRPr lang="sk-SK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Cirkulárna ekonomika - Inštitút cirkulárnej ekonomiky (incien.sk)</a:t>
            </a:r>
            <a:endParaRPr lang="sk-SK" sz="20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CE_Brozura_2017.pdf (incien.sk)</a:t>
            </a:r>
            <a:r>
              <a:rPr lang="sk-SK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Obehová ekonomika je už dnes výhodou pre podnikanie v budúcnosti (nadaciapontis.sk)</a:t>
            </a:r>
            <a:endParaRPr lang="sk-SK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CCE | Centrum cirkulárnej ekonomiky - </a:t>
            </a:r>
            <a:r>
              <a:rPr lang="sk-SK" sz="2000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ewia</a:t>
            </a:r>
            <a:endParaRPr lang="sk-SK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63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4D768-0B94-2461-1D63-FAFCA1DA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Producenti  nových modelov spotreby   </a:t>
            </a:r>
            <a:b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480C0B-20E2-7045-153E-AACDEF68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Vedeli ste, že až 80% produktov ich užívatelia zahodia už po šiestich mesiacoch používania?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sk-SK" sz="20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trebitelia sú navigovaní k odklonu od  nakupovania a nadmerného plytvania zdrojov ku  opätovnému  používaniu výrobkov, k ich opravám  a recyklácii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taré veci majú svoju hodnotu  a použité zdroje na ich výrobu sa môžu zužitkovať, a nie vytvoriť odpad</a:t>
            </a:r>
            <a:endParaRPr lang="sk-SK" sz="2000" dirty="0">
              <a:solidFill>
                <a:srgbClr val="4040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Staré veci sa niekedy oplatí predať, darovať, recyklovať a dať im príležitosť na nové využitie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4848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Príbehy nových,  úspešných spoločností ukazujú , že vyrábať sa dá  z obnoviteľných alebo recyklovaných materiálov </a:t>
            </a:r>
            <a:r>
              <a:rPr lang="sk-S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2000" b="1" i="1" dirty="0">
                <a:solidFill>
                  <a:srgbClr val="0F14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9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5B6E0-AED7-F65A-0441-5D07DC3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Udržateľný </a:t>
            </a:r>
            <a:br>
              <a:rPr lang="sk-SK" dirty="0"/>
            </a:br>
            <a:r>
              <a:rPr lang="sk-SK" dirty="0"/>
              <a:t>obchod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673768-6987-9BD3-FA73-E517F86FE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Všetky tieto veci prinesú ľudia, ktorým už poslúžili, a je na čase, aby uvoľnili miesto v ich domácnosti a urobili radosť ďalšiemu majiteľovi</a:t>
            </a:r>
          </a:p>
          <a:p>
            <a:r>
              <a:rPr lang="sk-SK" dirty="0"/>
              <a:t>Je to hravý spôsob robenia vecí a veľkou výhodou je, že sa neplatí za jednotlivé kusy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 Jednoducho si kúpite vstupné, ktoré ide na organizačné náklady, a potom už je na vás, čo si odnesiete - to je swap, alebo vzájomná výmena.</a:t>
            </a: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3663E579-7DEC-D96C-483A-1AD2327B9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9576"/>
            <a:ext cx="3225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9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5A47C-37A3-DDCF-D3CB-A015D4EB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Baterkáreň</a:t>
            </a:r>
            <a:r>
              <a:rPr lang="sk-SK" dirty="0"/>
              <a:t> Trnava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E4EB4E-B546-EA35-D0B0-AE41D4A6B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Trnavská </a:t>
            </a:r>
            <a:r>
              <a:rPr lang="sk-SK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Baterkáreň</a:t>
            </a:r>
            <a:r>
              <a:rPr lang="sk-SK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https://baterkaren.sk/o-nas/</a:t>
            </a:r>
            <a:r>
              <a:rPr lang="sk-SK" sz="20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k-SK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prvé  centrum na Slovensku, dáva nepotrebným veciam druhú šancu</a:t>
            </a:r>
          </a:p>
          <a:p>
            <a:r>
              <a:rPr lang="sk-SK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Učí a motivuje ľudí žiť vedomý a udržateľný život </a:t>
            </a:r>
          </a:p>
          <a:p>
            <a:r>
              <a:rPr lang="sk-SK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Pravidelne organizuje tvorivé dielne, workshopy pre mamičky, prednášky, výmeny kníh, rastlín či hračiek a má zriadenú aj menšiu požičovňu vecí</a:t>
            </a:r>
          </a:p>
          <a:p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Obchodná časť poskytuje výrobky a potreby pre s menším dopadom na  </a:t>
            </a:r>
            <a:r>
              <a:rPr lang="sk-SK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životné prostredie</a:t>
            </a:r>
          </a:p>
          <a:p>
            <a:r>
              <a:rPr lang="sk-SK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Nájdete v nej ručne vyrábané tašky či batohy, rôzne potreby do udržateľnej domácnosti,  prírodné hygienické potreby, čapované čistiace prostriedky a prostriedky predávané na váhu,  či dekoratívnu kozmetiku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0DC4E-C82B-F326-CBFE-E5392AE8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Upcycling</a:t>
            </a:r>
            <a:r>
              <a:rPr lang="sk-SK" dirty="0"/>
              <a:t> (</a:t>
            </a:r>
            <a:r>
              <a:rPr lang="sk-SK" dirty="0" err="1"/>
              <a:t>Upcyklácia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0048C3-0D65-9B2C-68E2-E59A015E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5003"/>
            <a:ext cx="7239000" cy="4846638"/>
          </a:xfrm>
        </p:spPr>
        <p:txBody>
          <a:bodyPr/>
          <a:lstStyle/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Cieľom je premena starých nepotrebných vecí na produkty s vyššou úžitkovou hodnotou než mal pôvodný produkt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Recyklácia staré materiály sa pretvárajú  a formujú v materiály nové a sú  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opäť  vrátené do kolobehu výroba-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zmena 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spotreba</a:t>
            </a:r>
          </a:p>
          <a:p>
            <a:endParaRPr lang="sk-SK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Upcyklácia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kladie dôraz na zachovanie  pôvodných materiálov, z  ktorých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 </a:t>
            </a:r>
            <a:r>
              <a:rPr lang="sk-SK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vyrobiť nové produkty s vyššou  pridanou a hlavne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úžitkovou </a:t>
            </a:r>
            <a:r>
              <a:rPr lang="sk-SK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hodnotou</a:t>
            </a:r>
          </a:p>
          <a:p>
            <a:endParaRPr lang="sk-SK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Upcycling</a:t>
            </a:r>
            <a:r>
              <a:rPr lang="sk-SK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filozofia, umenie,  ale aj  životný štýl 21. storočia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109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9C7B-CBD1-51D9-3FE8-62C3A46E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Kaufland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EB7313-92ED-AF50-F7D5-992B076C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Obchodný reťazec využíva energiu z obnoviteľných zdrojov</a:t>
            </a:r>
          </a:p>
          <a:p>
            <a:r>
              <a:rPr lang="sk-SK" dirty="0"/>
              <a:t>Vykurovanie a chladenie technológiou rekuperácie</a:t>
            </a:r>
          </a:p>
          <a:p>
            <a:r>
              <a:rPr lang="sk-SK" dirty="0"/>
              <a:t>Výmenníky tepla a tepelné čerpadlo, ktoré premieňa odpadové teplo na využiteľnú energiu na vykurovanie a chladenie</a:t>
            </a:r>
          </a:p>
          <a:p>
            <a:r>
              <a:rPr lang="sk-SK" dirty="0"/>
              <a:t>Zlepšuje energetickú účinnosť a znižuje emisie skleníkových vplyvov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01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C89BA-DCE2-7CDF-79DC-6EAFFE52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Fairphone</a:t>
            </a:r>
            <a:r>
              <a:rPr lang="sk-SK" dirty="0"/>
              <a:t> 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238752-684F-335D-08AB-B23B67E9C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Etické a ľahko opraviteľné smartfóny z recyklovaných nerastných surovín a materiálov</a:t>
            </a:r>
          </a:p>
          <a:p>
            <a:r>
              <a:rPr lang="sk-SK" dirty="0"/>
              <a:t>Životný cyklus, ktorý má minimálny dopad na ľudí a planétu</a:t>
            </a:r>
          </a:p>
          <a:p>
            <a:r>
              <a:rPr lang="sk-SK" dirty="0"/>
              <a:t>Bez minerálov z konfliktných krajín</a:t>
            </a:r>
          </a:p>
          <a:p>
            <a:r>
              <a:rPr lang="sk-SK" dirty="0"/>
              <a:t>Plne recyklovateľný</a:t>
            </a:r>
          </a:p>
          <a:p>
            <a:r>
              <a:rPr lang="sk-SK" dirty="0"/>
              <a:t>Ochrana práv zamestnancov</a:t>
            </a:r>
          </a:p>
          <a:p>
            <a:r>
              <a:rPr lang="sk-SK" dirty="0"/>
              <a:t>Za každý </a:t>
            </a:r>
            <a:r>
              <a:rPr lang="sk-SK" dirty="0" err="1"/>
              <a:t>Fairphone</a:t>
            </a:r>
            <a:r>
              <a:rPr lang="sk-SK" dirty="0"/>
              <a:t> 3 EUR do recyklácie  v krajinách, kde sa odpad netriedi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625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>
            <a:extLst>
              <a:ext uri="{FF2B5EF4-FFF2-40B4-BE49-F238E27FC236}">
                <a16:creationId xmlns:a16="http://schemas.microsoft.com/office/drawing/2014/main" id="{082C1040-340E-B4B0-9ABB-41BC9DEF9A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-171400"/>
            <a:ext cx="3410570" cy="2777480"/>
          </a:xfrm>
          <a:prstGeom prst="rect">
            <a:avLst/>
          </a:prstGeom>
          <a:ln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83B4A1F-199D-305F-4B3F-1E50D91A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65450"/>
            <a:ext cx="5816600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FBDBA-9A03-CF8F-747B-E871E90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dizajn produktov s návratom  materiálov do výroby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17C822-978D-3954-B3B5-DA2E8FE6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Televízor Philips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Econova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bez PVC,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brómovyných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spomaľovačov horenia a ďalších nebezpečných látok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balenie bez polystyrénu a plastových obalov, stopercentne recyklovateľné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511AF5B-B575-44EF-710C-3BF0E65DA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4752528" cy="2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907</Words>
  <Application>Microsoft Office PowerPoint</Application>
  <PresentationFormat>Prezentácia na obrazovke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4" baseType="lpstr">
      <vt:lpstr>Arial</vt:lpstr>
      <vt:lpstr>Arial</vt:lpstr>
      <vt:lpstr>Baskerville Old Face</vt:lpstr>
      <vt:lpstr>Calibri</vt:lpstr>
      <vt:lpstr>Times New Roman</vt:lpstr>
      <vt:lpstr>Trebuchet MS</vt:lpstr>
      <vt:lpstr>Wingdings</vt:lpstr>
      <vt:lpstr>Wingdings 2</vt:lpstr>
      <vt:lpstr>Luxusný</vt:lpstr>
      <vt:lpstr>         Vzdelávanie  spotrebiteľov  k podpore obehovej ekonomiky  </vt:lpstr>
      <vt:lpstr>Producenti  nových modelov spotreby    </vt:lpstr>
      <vt:lpstr>Udržateľný  obchod  </vt:lpstr>
      <vt:lpstr>Baterkáreň Trnava </vt:lpstr>
      <vt:lpstr>Upcycling (Upcyklácia)</vt:lpstr>
      <vt:lpstr>Kaufland</vt:lpstr>
      <vt:lpstr>Fairphone 4</vt:lpstr>
      <vt:lpstr>Prezentácia programu PowerPoint</vt:lpstr>
      <vt:lpstr>      dizajn produktov s návratom  materiálov do výroby</vt:lpstr>
      <vt:lpstr>SAMKO&amp;HANZELY INNOVATION</vt:lpstr>
      <vt:lpstr>Prezentácia programu PowerPoint</vt:lpstr>
      <vt:lpstr> zdieľaná ekonomika </vt:lpstr>
      <vt:lpstr>AlternatívNe Platformy </vt:lpstr>
      <vt:lpstr>Internet + podnikateľské schopnosti </vt:lpstr>
      <vt:lpstr>Informačné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riadiacej práce</dc:title>
  <dc:creator>uzivatel</dc:creator>
  <cp:lastModifiedBy>Bozena Stasenkova</cp:lastModifiedBy>
  <cp:revision>107</cp:revision>
  <dcterms:created xsi:type="dcterms:W3CDTF">2010-06-22T18:27:35Z</dcterms:created>
  <dcterms:modified xsi:type="dcterms:W3CDTF">2022-11-03T22:14:27Z</dcterms:modified>
  <cp:contentStatus/>
</cp:coreProperties>
</file>